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94" r:id="rId4"/>
    <p:sldId id="296" r:id="rId5"/>
    <p:sldId id="29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99" r:id="rId14"/>
    <p:sldId id="300" r:id="rId15"/>
    <p:sldId id="301" r:id="rId16"/>
    <p:sldId id="264" r:id="rId17"/>
    <p:sldId id="302" r:id="rId18"/>
    <p:sldId id="265" r:id="rId19"/>
    <p:sldId id="266" r:id="rId20"/>
    <p:sldId id="267" r:id="rId21"/>
    <p:sldId id="268" r:id="rId22"/>
    <p:sldId id="281" r:id="rId23"/>
    <p:sldId id="303" r:id="rId24"/>
    <p:sldId id="304" r:id="rId25"/>
    <p:sldId id="270" r:id="rId26"/>
    <p:sldId id="271" r:id="rId27"/>
    <p:sldId id="269" r:id="rId28"/>
    <p:sldId id="273" r:id="rId29"/>
    <p:sldId id="272" r:id="rId30"/>
    <p:sldId id="275" r:id="rId31"/>
    <p:sldId id="274" r:id="rId32"/>
    <p:sldId id="276" r:id="rId33"/>
    <p:sldId id="280" r:id="rId34"/>
    <p:sldId id="305" r:id="rId35"/>
    <p:sldId id="277" r:id="rId36"/>
    <p:sldId id="279" r:id="rId37"/>
    <p:sldId id="282" r:id="rId38"/>
    <p:sldId id="283" r:id="rId39"/>
    <p:sldId id="284" r:id="rId40"/>
    <p:sldId id="285" r:id="rId41"/>
    <p:sldId id="286" r:id="rId42"/>
    <p:sldId id="287" r:id="rId43"/>
    <p:sldId id="289" r:id="rId44"/>
    <p:sldId id="290" r:id="rId45"/>
    <p:sldId id="288" r:id="rId46"/>
    <p:sldId id="291" r:id="rId47"/>
    <p:sldId id="29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46" autoAdjust="0"/>
  </p:normalViewPr>
  <p:slideViewPr>
    <p:cSldViewPr>
      <p:cViewPr varScale="1">
        <p:scale>
          <a:sx n="126" d="100"/>
          <a:sy n="126" d="100"/>
        </p:scale>
        <p:origin x="-35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CN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altLang="zh-CN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  <a:p>
            <a:pPr lvl="1" eaLnBrk="1" latinLnBrk="0" hangingPunct="1"/>
            <a:r>
              <a:rPr kumimoji="0" lang="en-US" altLang="zh-CN" smtClean="0"/>
              <a:t>Second level</a:t>
            </a:r>
          </a:p>
          <a:p>
            <a:pPr lvl="2" eaLnBrk="1" latinLnBrk="0" hangingPunct="1"/>
            <a:r>
              <a:rPr kumimoji="0" lang="en-US" altLang="zh-CN" smtClean="0"/>
              <a:t>Third level</a:t>
            </a:r>
          </a:p>
          <a:p>
            <a:pPr lvl="3" eaLnBrk="1" latinLnBrk="0" hangingPunct="1"/>
            <a:r>
              <a:rPr kumimoji="0" lang="en-US" altLang="zh-CN" smtClean="0"/>
              <a:t>Fourth level</a:t>
            </a:r>
          </a:p>
          <a:p>
            <a:pPr lvl="4" eaLnBrk="1" latinLnBrk="0" hangingPunct="1"/>
            <a:r>
              <a:rPr kumimoji="0" lang="en-US" altLang="zh-CN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umbra3d.com/hc/en-us" TargetMode="External"/><Relationship Id="rId2" Type="http://schemas.openxmlformats.org/officeDocument/2006/relationships/hyperlink" Target="https://en.wikipedia.org/wiki/Umbra_(3D_technology_company)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Zhang </a:t>
            </a:r>
            <a:r>
              <a:rPr lang="en-US" altLang="zh-CN" dirty="0" err="1" smtClean="0"/>
              <a:t>Heng</a:t>
            </a:r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Occlusion Culling with Umbra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API: </a:t>
            </a:r>
          </a:p>
          <a:p>
            <a:pPr>
              <a:buNone/>
            </a:pPr>
            <a:r>
              <a:rPr lang="en-US" altLang="zh-CN" dirty="0" smtClean="0"/>
              <a:t>	  Query*  query = new Query(tome);</a:t>
            </a:r>
          </a:p>
          <a:p>
            <a:pPr>
              <a:buNone/>
            </a:pPr>
            <a:r>
              <a:rPr lang="en-US" altLang="zh-CN" dirty="0" smtClean="0"/>
              <a:t> 	   query :: </a:t>
            </a:r>
            <a:r>
              <a:rPr lang="en-US" altLang="zh-CN" dirty="0" err="1" smtClean="0"/>
              <a:t>queryPortalVisibility</a:t>
            </a:r>
            <a:endParaRPr lang="en-US" altLang="zh-CN" dirty="0" smtClean="0"/>
          </a:p>
          <a:p>
            <a:r>
              <a:rPr lang="en-US" altLang="zh-CN" dirty="0" smtClean="0"/>
              <a:t>Main </a:t>
            </a:r>
            <a:r>
              <a:rPr lang="en-US" altLang="zh-CN" dirty="0" err="1" smtClean="0"/>
              <a:t>Params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Flags: A bitmask of </a:t>
            </a:r>
            <a:r>
              <a:rPr lang="en-US" altLang="zh-CN" dirty="0" err="1" smtClean="0"/>
              <a:t>or'ed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VisibilityQueryFlags</a:t>
            </a:r>
            <a:r>
              <a:rPr lang="en-US" altLang="zh-CN" dirty="0" smtClean="0"/>
              <a:t> values</a:t>
            </a:r>
          </a:p>
          <a:p>
            <a:pPr lvl="2"/>
            <a:r>
              <a:rPr lang="en-US" altLang="zh-CN" dirty="0" err="1" smtClean="0"/>
              <a:t>VisibilityQueryFlags</a:t>
            </a:r>
            <a:r>
              <a:rPr lang="en-US" altLang="zh-CN" dirty="0" smtClean="0"/>
              <a:t> ::QUERYFLAG_IGNORE_CAMERA_POSITION</a:t>
            </a:r>
          </a:p>
          <a:p>
            <a:pPr lvl="1"/>
            <a:r>
              <a:rPr lang="en-US" altLang="zh-CN" dirty="0" err="1" smtClean="0"/>
              <a:t>Visibility:out</a:t>
            </a:r>
            <a:r>
              <a:rPr lang="en-US" altLang="zh-CN" dirty="0" smtClean="0"/>
              <a:t> visible </a:t>
            </a:r>
            <a:r>
              <a:rPr lang="en-US" altLang="zh-CN" dirty="0" err="1" smtClean="0"/>
              <a:t>objInnerIds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OcclusionBuffer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Visibility (</a:t>
            </a:r>
            <a:r>
              <a:rPr lang="en-US" altLang="zh-CN" dirty="0" err="1" smtClean="0"/>
              <a:t>outputObjects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outputBuffer</a:t>
            </a:r>
            <a:r>
              <a:rPr lang="en-US" altLang="zh-CN" dirty="0" smtClean="0"/>
              <a:t>);</a:t>
            </a:r>
          </a:p>
          <a:p>
            <a:pPr lvl="1"/>
            <a:r>
              <a:rPr lang="en-US" altLang="zh-CN" dirty="0" err="1" smtClean="0"/>
              <a:t>jobIndex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numJobs</a:t>
            </a:r>
            <a:r>
              <a:rPr lang="en-US" altLang="zh-CN" dirty="0" smtClean="0"/>
              <a:t>: for multithread process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Runtime Query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Visibility check with visibility IDs:</a:t>
            </a:r>
          </a:p>
          <a:p>
            <a:pPr>
              <a:buNone/>
            </a:pPr>
            <a:r>
              <a:rPr lang="en-US" altLang="zh-CN" dirty="0" smtClean="0"/>
              <a:t>  	 </a:t>
            </a:r>
            <a:r>
              <a:rPr lang="en-US" altLang="zh-CN" sz="2400" dirty="0" smtClean="0">
                <a:solidFill>
                  <a:schemeClr val="tx2"/>
                </a:solidFill>
              </a:rPr>
              <a:t>for  each  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objInnerId</a:t>
            </a:r>
            <a:r>
              <a:rPr lang="en-US" altLang="zh-CN" sz="2400" dirty="0" smtClean="0">
                <a:solidFill>
                  <a:schemeClr val="tx2"/>
                </a:solidFill>
              </a:rPr>
              <a:t> in array 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outputObjects</a:t>
            </a:r>
            <a:endParaRPr lang="en-US" altLang="zh-CN" sz="2400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chemeClr val="tx2"/>
                </a:solidFill>
              </a:rPr>
              <a:t>	 Id = tome-&gt;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getObjectUserID</a:t>
            </a:r>
            <a:r>
              <a:rPr lang="en-US" altLang="zh-CN" sz="2400" dirty="0" smtClean="0">
                <a:solidFill>
                  <a:schemeClr val="tx2"/>
                </a:solidFill>
              </a:rPr>
              <a:t>(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objInnerId</a:t>
            </a:r>
            <a:r>
              <a:rPr lang="en-US" altLang="zh-CN" sz="2400" dirty="0" smtClean="0">
                <a:solidFill>
                  <a:schemeClr val="tx2"/>
                </a:solidFill>
              </a:rPr>
              <a:t>);</a:t>
            </a:r>
          </a:p>
          <a:p>
            <a:r>
              <a:rPr lang="en-US" altLang="zh-CN" dirty="0" smtClean="0"/>
              <a:t>Visibility check with </a:t>
            </a:r>
            <a:r>
              <a:rPr lang="en-US" altLang="zh-CN" dirty="0" err="1" smtClean="0"/>
              <a:t>occlusionbuffer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bool</a:t>
            </a:r>
            <a:r>
              <a:rPr lang="en-US" altLang="zh-CN" sz="2400" dirty="0" smtClean="0">
                <a:solidFill>
                  <a:schemeClr val="tx2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outputBuffer</a:t>
            </a:r>
            <a:r>
              <a:rPr lang="en-US" altLang="zh-CN" sz="2400" dirty="0" smtClean="0">
                <a:solidFill>
                  <a:schemeClr val="tx2"/>
                </a:solidFill>
              </a:rPr>
              <a:t> -&gt;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isAABBVisible</a:t>
            </a:r>
            <a:r>
              <a:rPr lang="en-US" altLang="zh-CN" sz="2400" dirty="0" smtClean="0">
                <a:solidFill>
                  <a:schemeClr val="tx2"/>
                </a:solidFill>
              </a:rPr>
              <a:t>(v3mn, v3mx);</a:t>
            </a:r>
          </a:p>
          <a:p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Runtime Query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pPr lvl="1">
              <a:buNone/>
            </a:pPr>
            <a:r>
              <a:rPr lang="en-US" altLang="zh-CN" dirty="0" smtClean="0"/>
              <a:t>Big map=&gt;big tome=&gt;small tomes=&gt; </a:t>
            </a:r>
            <a:r>
              <a:rPr lang="en-US" altLang="zh-CN" dirty="0" err="1" smtClean="0"/>
              <a:t>tomecollection</a:t>
            </a:r>
            <a:endParaRPr lang="en-US" altLang="zh-CN" dirty="0" smtClean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667000"/>
            <a:ext cx="5220429" cy="31817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pPr lvl="1">
              <a:buNone/>
            </a:pPr>
            <a:r>
              <a:rPr lang="en-US" altLang="zh-CN" dirty="0" smtClean="0"/>
              <a:t>Big map=&gt;big tome=&gt;small tomes=&gt; </a:t>
            </a:r>
            <a:r>
              <a:rPr lang="en-US" altLang="zh-CN" dirty="0" err="1" smtClean="0"/>
              <a:t>tomecollection</a:t>
            </a:r>
            <a:endParaRPr lang="en-US" altLang="zh-CN" dirty="0" smtClean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  <p:pic>
        <p:nvPicPr>
          <p:cNvPr id="8" name="Picture 7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667000"/>
            <a:ext cx="5182324" cy="31627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pPr lvl="1">
              <a:buNone/>
            </a:pPr>
            <a:r>
              <a:rPr lang="en-US" altLang="zh-CN" dirty="0" smtClean="0"/>
              <a:t>Big map=&gt;big tome=&gt;small tomes=&gt; </a:t>
            </a:r>
            <a:r>
              <a:rPr lang="en-US" altLang="zh-CN" dirty="0" err="1" smtClean="0"/>
              <a:t>tomecollection</a:t>
            </a:r>
            <a:endParaRPr lang="en-US" altLang="zh-CN" dirty="0" smtClean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  <p:pic>
        <p:nvPicPr>
          <p:cNvPr id="5" name="Picture 4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647511"/>
            <a:ext cx="5201376" cy="31436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pPr lvl="1">
              <a:buNone/>
            </a:pPr>
            <a:r>
              <a:rPr lang="en-US" altLang="zh-CN" dirty="0" smtClean="0"/>
              <a:t>Big map=&gt;big tome=&gt;small tomes=&gt; </a:t>
            </a:r>
            <a:r>
              <a:rPr lang="en-US" altLang="zh-CN" dirty="0" err="1" smtClean="0"/>
              <a:t>tomecollection</a:t>
            </a:r>
            <a:endParaRPr lang="en-US" altLang="zh-CN" dirty="0" smtClean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  <p:pic>
        <p:nvPicPr>
          <p:cNvPr id="6" name="Picture 5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667000"/>
            <a:ext cx="5182324" cy="31436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Umbra Pipeline with </a:t>
            </a:r>
            <a:r>
              <a:rPr lang="en-US" altLang="zh-CN" dirty="0" err="1" smtClean="0"/>
              <a:t>TomeCollection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Original Data =&gt; Scene Data</a:t>
            </a:r>
          </a:p>
          <a:p>
            <a:pPr lvl="1"/>
            <a:r>
              <a:rPr lang="en-US" altLang="zh-CN" dirty="0" smtClean="0"/>
              <a:t>Scene Data =&gt; Tome Data</a:t>
            </a:r>
          </a:p>
          <a:p>
            <a:pPr lvl="1"/>
            <a:r>
              <a:rPr lang="en-US" altLang="zh-CN" dirty="0" smtClean="0"/>
              <a:t>Tome Data =&gt; </a:t>
            </a:r>
            <a:r>
              <a:rPr lang="en-US" altLang="zh-CN" dirty="0" err="1" smtClean="0"/>
              <a:t>TomeCollection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Runtime Query</a:t>
            </a:r>
            <a:endParaRPr lang="zh-CN" altLang="en-US" dirty="0" smtClean="0"/>
          </a:p>
          <a:p>
            <a:pPr lvl="1"/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Umbra Pipeline with </a:t>
            </a:r>
            <a:r>
              <a:rPr lang="en-US" altLang="zh-CN" dirty="0" err="1" smtClean="0"/>
              <a:t>TomeCollection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  <p:pic>
        <p:nvPicPr>
          <p:cNvPr id="4" name="Picture 3" descr="umbra pipelin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2057400"/>
            <a:ext cx="7848600" cy="39169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Original Data =&gt; Scene Data</a:t>
            </a:r>
          </a:p>
          <a:p>
            <a:pPr lvl="1"/>
            <a:r>
              <a:rPr lang="en-US" altLang="zh-CN" dirty="0" smtClean="0"/>
              <a:t>No overlap, can have gap</a:t>
            </a:r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  <p:pic>
        <p:nvPicPr>
          <p:cNvPr id="4" name="Picture 3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2580837"/>
            <a:ext cx="5163271" cy="31341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Scene Data =&gt; Tome Data</a:t>
            </a:r>
          </a:p>
          <a:p>
            <a:pPr lvl="1"/>
            <a:r>
              <a:rPr lang="en-US" altLang="zh-CN" dirty="0" err="1" smtClean="0"/>
              <a:t>ComputationParams</a:t>
            </a:r>
            <a:r>
              <a:rPr lang="en-US" altLang="zh-CN" dirty="0" smtClean="0"/>
              <a:t>::DATA_TOME_MATCH</a:t>
            </a:r>
          </a:p>
          <a:p>
            <a:pPr lvl="1"/>
            <a:r>
              <a:rPr lang="en-US" altLang="zh-CN" dirty="0" smtClean="0"/>
              <a:t>Computation parameters need to be the same(</a:t>
            </a:r>
            <a:r>
              <a:rPr lang="en-US" altLang="zh-CN" dirty="0" smtClean="0">
                <a:sym typeface="Wingdings" pitchFamily="2" charset="2"/>
              </a:rPr>
              <a:t></a:t>
            </a:r>
            <a:r>
              <a:rPr lang="en-US" altLang="zh-CN" dirty="0" smtClean="0"/>
              <a:t>)</a:t>
            </a:r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Objects that are entirely behind other opaque objects may be culled</a:t>
            </a:r>
          </a:p>
          <a:p>
            <a:pPr>
              <a:buNone/>
            </a:pPr>
            <a:r>
              <a:rPr lang="zh-CN" altLang="en-US" dirty="0" smtClean="0"/>
              <a:t>    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Occlusion Culling</a:t>
            </a:r>
            <a:endParaRPr lang="zh-CN" altLang="en-US" dirty="0"/>
          </a:p>
        </p:txBody>
      </p:sp>
      <p:pic>
        <p:nvPicPr>
          <p:cNvPr id="4" name="Picture 3" descr="sce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2743200"/>
            <a:ext cx="2730500" cy="2921000"/>
          </a:xfrm>
          <a:prstGeom prst="rect">
            <a:avLst/>
          </a:prstGeom>
        </p:spPr>
      </p:pic>
      <p:pic>
        <p:nvPicPr>
          <p:cNvPr id="5" name="Picture 4" descr="rend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3048000"/>
            <a:ext cx="3175000" cy="238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Tome Data =&gt; </a:t>
            </a:r>
            <a:r>
              <a:rPr lang="en-US" altLang="zh-CN" dirty="0" err="1" smtClean="0"/>
              <a:t>TomeCollection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API: </a:t>
            </a:r>
            <a:r>
              <a:rPr lang="en-US" altLang="zh-CN" dirty="0" err="1" smtClean="0"/>
              <a:t>TomeCollection</a:t>
            </a:r>
            <a:r>
              <a:rPr lang="en-US" altLang="zh-CN" dirty="0" smtClean="0"/>
              <a:t>:: build</a:t>
            </a:r>
          </a:p>
          <a:p>
            <a:pPr lvl="1"/>
            <a:r>
              <a:rPr lang="en-US" altLang="zh-CN" dirty="0" smtClean="0"/>
              <a:t>Main </a:t>
            </a:r>
            <a:r>
              <a:rPr lang="en-US" altLang="zh-CN" dirty="0" err="1" smtClean="0"/>
              <a:t>params</a:t>
            </a:r>
            <a:r>
              <a:rPr lang="en-US" altLang="zh-CN" dirty="0" smtClean="0"/>
              <a:t>: </a:t>
            </a:r>
          </a:p>
          <a:p>
            <a:pPr lvl="2"/>
            <a:r>
              <a:rPr lang="en-US" altLang="zh-CN" dirty="0" smtClean="0"/>
              <a:t>Tomes array</a:t>
            </a:r>
          </a:p>
          <a:p>
            <a:pPr lvl="2"/>
            <a:r>
              <a:rPr lang="en-US" altLang="zh-CN" dirty="0" smtClean="0"/>
              <a:t>Previous </a:t>
            </a:r>
            <a:r>
              <a:rPr lang="en-US" altLang="zh-CN" dirty="0" err="1" smtClean="0"/>
              <a:t>tomecollection</a:t>
            </a:r>
            <a:r>
              <a:rPr lang="en-US" altLang="zh-CN" dirty="0" smtClean="0"/>
              <a:t>(not work </a:t>
            </a:r>
            <a:r>
              <a:rPr lang="en-US" altLang="zh-CN" dirty="0" smtClean="0">
                <a:sym typeface="Wingdings" pitchFamily="2" charset="2"/>
              </a:rPr>
              <a:t></a:t>
            </a:r>
            <a:r>
              <a:rPr lang="en-US" altLang="zh-CN" dirty="0" smtClean="0"/>
              <a:t>)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Runtime Query</a:t>
            </a:r>
          </a:p>
          <a:p>
            <a:pPr lvl="1"/>
            <a:r>
              <a:rPr lang="en-US" altLang="zh-CN" dirty="0" smtClean="0"/>
              <a:t>Create query from </a:t>
            </a:r>
            <a:r>
              <a:rPr lang="en-US" altLang="zh-CN" dirty="0" err="1" smtClean="0"/>
              <a:t>tomecollection</a:t>
            </a:r>
            <a:r>
              <a:rPr lang="en-US" altLang="zh-CN" dirty="0" smtClean="0"/>
              <a:t> instead of tome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Section</a:t>
            </a:r>
          </a:p>
          <a:p>
            <a:pPr lvl="1"/>
            <a:r>
              <a:rPr lang="en-US" altLang="zh-CN" dirty="0" smtClean="0"/>
              <a:t>Only available on editor, splits into several </a:t>
            </a:r>
            <a:r>
              <a:rPr lang="en-US" altLang="zh-CN" dirty="0" err="1" smtClean="0"/>
              <a:t>PVSCells</a:t>
            </a:r>
            <a:endParaRPr lang="en-US" altLang="zh-CN" dirty="0" smtClean="0"/>
          </a:p>
          <a:p>
            <a:r>
              <a:rPr lang="en-US" altLang="zh-CN" dirty="0" err="1" smtClean="0"/>
              <a:t>PVSCell</a:t>
            </a:r>
            <a:r>
              <a:rPr lang="en-US" altLang="zh-CN" dirty="0" smtClean="0"/>
              <a:t> (Potential visible section cell)</a:t>
            </a:r>
          </a:p>
          <a:p>
            <a:pPr lvl="1"/>
            <a:r>
              <a:rPr lang="en-US" altLang="zh-CN" dirty="0" smtClean="0"/>
              <a:t>Low LOD</a:t>
            </a:r>
          </a:p>
          <a:p>
            <a:pPr lvl="2"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Integrate to </a:t>
            </a:r>
            <a:r>
              <a:rPr lang="en-US" altLang="zh-CN" dirty="0" err="1" smtClean="0"/>
              <a:t>L.A.Noire</a:t>
            </a:r>
            <a:endParaRPr lang="zh-CN" altLang="en-US" dirty="0"/>
          </a:p>
        </p:txBody>
      </p:sp>
      <p:pic>
        <p:nvPicPr>
          <p:cNvPr id="4" name="Picture 3" descr="l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3276600"/>
            <a:ext cx="3065523" cy="27723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PVSCell</a:t>
            </a:r>
            <a:r>
              <a:rPr lang="en-US" altLang="zh-CN" dirty="0" smtClean="0"/>
              <a:t> (Potential visible section cell)</a:t>
            </a:r>
          </a:p>
          <a:p>
            <a:pPr lvl="1"/>
            <a:r>
              <a:rPr lang="en-US" altLang="zh-CN" dirty="0" smtClean="0"/>
              <a:t>High LOD</a:t>
            </a:r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Integrate to </a:t>
            </a:r>
            <a:r>
              <a:rPr lang="en-US" altLang="zh-CN" dirty="0" err="1" smtClean="0"/>
              <a:t>L.A.Noire</a:t>
            </a:r>
            <a:endParaRPr lang="zh-CN" altLang="en-US" dirty="0"/>
          </a:p>
        </p:txBody>
      </p:sp>
      <p:pic>
        <p:nvPicPr>
          <p:cNvPr id="5" name="Picture 4" descr="hig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2590800"/>
            <a:ext cx="2895600" cy="26241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PVSCell</a:t>
            </a:r>
            <a:r>
              <a:rPr lang="en-US" altLang="zh-CN" dirty="0" smtClean="0"/>
              <a:t> (Potential visible section cell)</a:t>
            </a:r>
          </a:p>
          <a:p>
            <a:pPr lvl="1"/>
            <a:r>
              <a:rPr lang="en-US" altLang="zh-CN" dirty="0" smtClean="0"/>
              <a:t>Indoor</a:t>
            </a:r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Integrate to </a:t>
            </a:r>
            <a:r>
              <a:rPr lang="en-US" altLang="zh-CN" dirty="0" err="1" smtClean="0"/>
              <a:t>L.A.Noire</a:t>
            </a:r>
            <a:endParaRPr lang="zh-CN" altLang="en-US" dirty="0"/>
          </a:p>
        </p:txBody>
      </p:sp>
      <p:pic>
        <p:nvPicPr>
          <p:cNvPr id="6" name="Picture 5" descr="indo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2819400"/>
            <a:ext cx="2895600" cy="28253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Original Integration Method</a:t>
            </a:r>
          </a:p>
          <a:p>
            <a:pPr lvl="1"/>
            <a:r>
              <a:rPr lang="en-US" altLang="zh-CN" dirty="0" smtClean="0"/>
              <a:t>Scene(tome) data per section</a:t>
            </a:r>
          </a:p>
          <a:p>
            <a:pPr lvl="1"/>
            <a:r>
              <a:rPr lang="en-US" altLang="zh-CN" dirty="0" smtClean="0"/>
              <a:t>Use Section original data</a:t>
            </a:r>
          </a:p>
          <a:p>
            <a:pPr lvl="1"/>
            <a:r>
              <a:rPr lang="en-US" altLang="zh-CN" dirty="0" smtClean="0"/>
              <a:t>Only use </a:t>
            </a:r>
            <a:r>
              <a:rPr lang="en-US" altLang="zh-CN" dirty="0" err="1" smtClean="0"/>
              <a:t>occlusionbuffer</a:t>
            </a:r>
            <a:r>
              <a:rPr lang="en-US" altLang="zh-CN" dirty="0" smtClean="0"/>
              <a:t> to cull</a:t>
            </a:r>
          </a:p>
          <a:p>
            <a:r>
              <a:rPr lang="en-US" altLang="zh-CN" dirty="0" smtClean="0"/>
              <a:t>Final Integration Method</a:t>
            </a:r>
          </a:p>
          <a:p>
            <a:pPr lvl="1"/>
            <a:r>
              <a:rPr lang="en-US" altLang="zh-CN" dirty="0" smtClean="0"/>
              <a:t>Scene(tome)  data per </a:t>
            </a:r>
            <a:r>
              <a:rPr lang="en-US" altLang="zh-CN" dirty="0" err="1" smtClean="0"/>
              <a:t>PVSCells</a:t>
            </a:r>
            <a:r>
              <a:rPr lang="en-US" altLang="zh-CN" dirty="0" smtClean="0"/>
              <a:t> have same X,Z coordinate</a:t>
            </a:r>
          </a:p>
          <a:p>
            <a:pPr lvl="1"/>
            <a:r>
              <a:rPr lang="en-US" altLang="zh-CN" dirty="0" smtClean="0"/>
              <a:t>Use high LOD  and indoor original data</a:t>
            </a:r>
          </a:p>
          <a:p>
            <a:pPr lvl="1"/>
            <a:r>
              <a:rPr lang="en-US" altLang="zh-CN" dirty="0" smtClean="0"/>
              <a:t>Use  visibility IDs and </a:t>
            </a:r>
            <a:r>
              <a:rPr lang="en-US" altLang="zh-CN" dirty="0" err="1" smtClean="0"/>
              <a:t>occlusionbuffer</a:t>
            </a:r>
            <a:r>
              <a:rPr lang="en-US" altLang="zh-CN" dirty="0" smtClean="0"/>
              <a:t>  to cull </a:t>
            </a: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Integrate to </a:t>
            </a:r>
            <a:r>
              <a:rPr lang="en-US" altLang="zh-CN" dirty="0" err="1" smtClean="0"/>
              <a:t>L.A.Noire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Integration Method for </a:t>
            </a:r>
            <a:r>
              <a:rPr lang="en-US" altLang="zh-CN" dirty="0" err="1" smtClean="0"/>
              <a:t>L.A.Noire</a:t>
            </a:r>
            <a:r>
              <a:rPr lang="en-US" altLang="zh-CN" dirty="0" smtClean="0"/>
              <a:t> VR(Paris team)</a:t>
            </a:r>
          </a:p>
          <a:p>
            <a:pPr lvl="1"/>
            <a:r>
              <a:rPr lang="en-US" altLang="zh-CN" dirty="0" smtClean="0"/>
              <a:t>One scene(tome)  data</a:t>
            </a:r>
          </a:p>
          <a:p>
            <a:pPr lvl="1"/>
            <a:r>
              <a:rPr lang="en-US" altLang="zh-CN" dirty="0" smtClean="0"/>
              <a:t>Use low LOD original data</a:t>
            </a:r>
          </a:p>
          <a:p>
            <a:pPr lvl="1"/>
            <a:r>
              <a:rPr lang="en-US" altLang="zh-CN" dirty="0" smtClean="0"/>
              <a:t>Only use </a:t>
            </a:r>
            <a:r>
              <a:rPr lang="en-US" altLang="zh-CN" dirty="0" err="1" smtClean="0"/>
              <a:t>occlusionbuffer</a:t>
            </a:r>
            <a:r>
              <a:rPr lang="en-US" altLang="zh-CN" dirty="0" smtClean="0"/>
              <a:t> to cull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Integrate to </a:t>
            </a:r>
            <a:r>
              <a:rPr lang="en-US" altLang="zh-CN" dirty="0" err="1" smtClean="0"/>
              <a:t>L.A.Noire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Integration Division</a:t>
            </a:r>
          </a:p>
          <a:p>
            <a:pPr lvl="1"/>
            <a:r>
              <a:rPr lang="en-US" altLang="zh-CN" dirty="0" smtClean="0"/>
              <a:t>Data Integration(</a:t>
            </a:r>
            <a:r>
              <a:rPr lang="en-US" altLang="zh-CN" dirty="0" err="1" smtClean="0"/>
              <a:t>maxiao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lizhiyang</a:t>
            </a:r>
            <a:r>
              <a:rPr lang="en-US" altLang="zh-CN" dirty="0" smtClean="0"/>
              <a:t>):</a:t>
            </a:r>
          </a:p>
          <a:p>
            <a:pPr lvl="2"/>
            <a:r>
              <a:rPr lang="en-US" altLang="zh-CN" dirty="0" err="1" smtClean="0"/>
              <a:t>PVSCell</a:t>
            </a:r>
            <a:r>
              <a:rPr lang="en-US" altLang="zh-CN" dirty="0" smtClean="0"/>
              <a:t> high </a:t>
            </a:r>
            <a:r>
              <a:rPr lang="en-US" altLang="zh-CN" dirty="0" err="1" smtClean="0"/>
              <a:t>lod</a:t>
            </a:r>
            <a:r>
              <a:rPr lang="en-US" altLang="zh-CN" dirty="0" smtClean="0"/>
              <a:t> data &amp; indoor data =&gt; scene data =&gt; tome data =&gt; store in </a:t>
            </a:r>
            <a:r>
              <a:rPr lang="en-US" altLang="zh-CN" dirty="0" err="1" smtClean="0"/>
              <a:t>PVSCell</a:t>
            </a:r>
            <a:r>
              <a:rPr lang="en-US" altLang="zh-CN" dirty="0" smtClean="0"/>
              <a:t> data </a:t>
            </a:r>
            <a:r>
              <a:rPr lang="en-US" altLang="zh-CN" dirty="0" err="1" smtClean="0"/>
              <a:t>struct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Streaming Integration(</a:t>
            </a:r>
            <a:r>
              <a:rPr lang="en-US" altLang="zh-CN" dirty="0" err="1" smtClean="0"/>
              <a:t>guiqing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Load tome data with streaming system =&gt; build </a:t>
            </a:r>
            <a:r>
              <a:rPr lang="en-US" altLang="zh-CN" dirty="0" err="1" smtClean="0"/>
              <a:t>tomecollection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Query Integration(</a:t>
            </a:r>
            <a:r>
              <a:rPr lang="en-US" altLang="zh-CN" dirty="0" err="1" smtClean="0"/>
              <a:t>zhangheng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 smtClean="0"/>
              <a:t>Query </a:t>
            </a:r>
            <a:r>
              <a:rPr lang="en-US" altLang="zh-CN" dirty="0" err="1" smtClean="0"/>
              <a:t>tomecollection</a:t>
            </a:r>
            <a:r>
              <a:rPr lang="en-US" altLang="zh-CN" dirty="0" smtClean="0"/>
              <a:t> =&gt; visibility ids &amp; </a:t>
            </a:r>
            <a:r>
              <a:rPr lang="en-US" altLang="zh-CN" dirty="0" err="1" smtClean="0"/>
              <a:t>occlusionbuffer</a:t>
            </a:r>
            <a:r>
              <a:rPr lang="en-US" altLang="zh-CN" dirty="0" smtClean="0"/>
              <a:t> =&gt; visibility check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Integrate to </a:t>
            </a:r>
            <a:r>
              <a:rPr lang="en-US" altLang="zh-CN" dirty="0" err="1" smtClean="0"/>
              <a:t>L.A.Noire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Umbra ID generate</a:t>
            </a:r>
          </a:p>
          <a:p>
            <a:pPr lvl="1"/>
            <a:r>
              <a:rPr lang="en-US" altLang="zh-CN" dirty="0" smtClean="0"/>
              <a:t>X:8 Y:4 Z:8 Index:12</a:t>
            </a:r>
          </a:p>
          <a:p>
            <a:pPr lvl="1"/>
            <a:r>
              <a:rPr lang="en-US" altLang="zh-CN" dirty="0" smtClean="0"/>
              <a:t>4260499905(X=-3:Y=-1:Z=33:Index=449)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Integration</a:t>
            </a:r>
            <a:endParaRPr lang="zh-CN" altLang="en-US" dirty="0"/>
          </a:p>
        </p:txBody>
      </p:sp>
      <p:pic>
        <p:nvPicPr>
          <p:cNvPr id="4" name="Picture 3" descr="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895600"/>
            <a:ext cx="5334000" cy="287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Deal with transparent object</a:t>
            </a:r>
          </a:p>
          <a:p>
            <a:pPr lvl="1"/>
            <a:r>
              <a:rPr lang="en-US" altLang="zh-CN" dirty="0" smtClean="0"/>
              <a:t>Not add to scene by check the FLAGS_DEFFER_DRAW</a:t>
            </a:r>
          </a:p>
          <a:p>
            <a:pPr lvl="1"/>
            <a:r>
              <a:rPr lang="en-US" altLang="zh-CN" dirty="0" smtClean="0"/>
              <a:t>Exception:</a:t>
            </a:r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Integration</a:t>
            </a:r>
            <a:endParaRPr lang="zh-CN" altLang="en-US" dirty="0"/>
          </a:p>
        </p:txBody>
      </p:sp>
      <p:pic>
        <p:nvPicPr>
          <p:cNvPr id="4" name="Picture 3" descr="C:\Users\lizhiyang\Desktop\ScreenShot\Window\2017041607095000-B55776599E26001C0DCAD1B74AA9536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048000"/>
            <a:ext cx="4905375" cy="2764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Occlusion Query</a:t>
            </a:r>
          </a:p>
          <a:p>
            <a:pPr lvl="1"/>
            <a:r>
              <a:rPr lang="en-US" altLang="zh-CN" dirty="0" smtClean="0"/>
              <a:t>A command passed to a Graphics processing unit requesting the testing of bounding volume geometry against the depth buffer to determine if any contents in the potentially visible set</a:t>
            </a:r>
          </a:p>
          <a:p>
            <a:pPr lvl="1">
              <a:buNone/>
            </a:pP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Occlusion Culling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Deal with transparent object</a:t>
            </a:r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Integration</a:t>
            </a:r>
            <a:endParaRPr lang="zh-CN" altLang="en-US" dirty="0"/>
          </a:p>
        </p:txBody>
      </p:sp>
      <p:pic>
        <p:nvPicPr>
          <p:cNvPr id="5" name="Picture 4" descr="C:\Users\lizhiyang\Desktop\ScreenShot\Window\2017041607100200-B55776599E26001C0DCAD1B74AA9536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743200"/>
            <a:ext cx="5067300" cy="285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Deal with object with small hole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Change </a:t>
            </a:r>
            <a:r>
              <a:rPr lang="en-US" altLang="zh-CN" dirty="0" err="1" smtClean="0"/>
              <a:t>ComputationParams</a:t>
            </a:r>
            <a:r>
              <a:rPr lang="en-US" altLang="zh-CN" dirty="0" smtClean="0"/>
              <a:t>::SMALLEST_HOLE</a:t>
            </a:r>
          </a:p>
          <a:p>
            <a:pPr lvl="1"/>
            <a:r>
              <a:rPr lang="en-US" altLang="zh-CN" dirty="0" smtClean="0"/>
              <a:t>Exception: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Integration</a:t>
            </a:r>
            <a:endParaRPr lang="zh-CN" altLang="en-US" dirty="0"/>
          </a:p>
        </p:txBody>
      </p:sp>
      <p:pic>
        <p:nvPicPr>
          <p:cNvPr id="5" name="Picture 4" descr="C:\Users\lizhiyang\Desktop\ScreenShot\Window\2017041606412100-B55776599E26001C0DCAD1B74AA9536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00"/>
            <a:ext cx="4901796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Deal with object with small hole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Integration</a:t>
            </a:r>
            <a:endParaRPr lang="zh-CN" altLang="en-US" dirty="0"/>
          </a:p>
        </p:txBody>
      </p:sp>
      <p:pic>
        <p:nvPicPr>
          <p:cNvPr id="5" name="Picture 4" descr="C:\Users\lizhiyang\Desktop\ScreenShot\Window\Capture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895600"/>
            <a:ext cx="5078776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r>
              <a:rPr lang="en-US" altLang="zh-CN" dirty="0" smtClean="0"/>
              <a:t> Streaming Model</a:t>
            </a:r>
          </a:p>
          <a:p>
            <a:pPr lvl="1"/>
            <a:r>
              <a:rPr lang="en-US" altLang="zh-CN" dirty="0" smtClean="0"/>
              <a:t>3 x 3</a:t>
            </a:r>
          </a:p>
          <a:p>
            <a:pPr lvl="1"/>
            <a:r>
              <a:rPr lang="en-US" altLang="zh-CN" dirty="0" smtClean="0"/>
              <a:t>Build new </a:t>
            </a:r>
            <a:r>
              <a:rPr lang="en-US" altLang="zh-CN" dirty="0" err="1" smtClean="0"/>
              <a:t>tomecollection</a:t>
            </a:r>
            <a:r>
              <a:rPr lang="en-US" altLang="zh-CN" dirty="0" smtClean="0"/>
              <a:t> when cross the </a:t>
            </a:r>
            <a:r>
              <a:rPr lang="en-US" altLang="zh-CN" dirty="0" err="1" smtClean="0"/>
              <a:t>PVSCell</a:t>
            </a:r>
            <a:r>
              <a:rPr lang="en-US" altLang="zh-CN" dirty="0" smtClean="0"/>
              <a:t> X,Z edge in background thread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Streaming Integration</a:t>
            </a:r>
            <a:endParaRPr lang="zh-CN" altLang="en-US" dirty="0"/>
          </a:p>
        </p:txBody>
      </p:sp>
      <p:pic>
        <p:nvPicPr>
          <p:cNvPr id="4" name="Picture 3" descr="tom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3200400"/>
            <a:ext cx="4003217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TomeCollection</a:t>
            </a:r>
            <a:r>
              <a:rPr lang="en-US" altLang="zh-CN" dirty="0" smtClean="0"/>
              <a:t> Streaming Model</a:t>
            </a:r>
          </a:p>
          <a:p>
            <a:pPr lvl="1"/>
            <a:r>
              <a:rPr lang="en-US" altLang="zh-CN" dirty="0" smtClean="0"/>
              <a:t>4 </a:t>
            </a:r>
            <a:r>
              <a:rPr lang="en-US" altLang="zh-CN" dirty="0" err="1" smtClean="0"/>
              <a:t>tomecollections</a:t>
            </a:r>
            <a:r>
              <a:rPr lang="en-US" altLang="zh-CN" dirty="0" smtClean="0"/>
              <a:t>  cache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Streaming Integration</a:t>
            </a:r>
            <a:endParaRPr lang="zh-CN" altLang="en-US" dirty="0"/>
          </a:p>
        </p:txBody>
      </p:sp>
      <p:pic>
        <p:nvPicPr>
          <p:cNvPr id="4" name="Picture 3" descr="tom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2438400"/>
            <a:ext cx="4083375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Integrate tome data into which </a:t>
            </a:r>
            <a:r>
              <a:rPr lang="en-US" altLang="zh-CN" dirty="0" err="1" smtClean="0"/>
              <a:t>PVSCell</a:t>
            </a:r>
            <a:r>
              <a:rPr lang="en-US" altLang="zh-CN" dirty="0" smtClean="0"/>
              <a:t> data </a:t>
            </a:r>
            <a:r>
              <a:rPr lang="en-US" altLang="zh-CN" dirty="0" err="1" smtClean="0"/>
              <a:t>struct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High LOD </a:t>
            </a:r>
            <a:r>
              <a:rPr lang="en-US" altLang="zh-CN" dirty="0" err="1" smtClean="0"/>
              <a:t>PVSCell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 smtClean="0"/>
              <a:t>Low LOD </a:t>
            </a:r>
            <a:r>
              <a:rPr lang="en-US" altLang="zh-CN" dirty="0" err="1" smtClean="0"/>
              <a:t>PVSCell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 smtClean="0"/>
              <a:t>Split by Y?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Streaming Integration</a:t>
            </a:r>
            <a:endParaRPr lang="zh-CN" altLang="en-US" dirty="0"/>
          </a:p>
        </p:txBody>
      </p:sp>
      <p:pic>
        <p:nvPicPr>
          <p:cNvPr id="4" name="Picture 3" descr="C:\Users\lizhiyang\Desktop\ScreenShot\Data-Integrate\Capture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276600"/>
            <a:ext cx="4800600" cy="25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Integrate tome data into which </a:t>
            </a:r>
            <a:r>
              <a:rPr lang="en-US" altLang="zh-CN" dirty="0" err="1" smtClean="0"/>
              <a:t>PVSCell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Put into High LOD </a:t>
            </a:r>
            <a:r>
              <a:rPr lang="en-US" altLang="zh-CN" dirty="0" err="1" smtClean="0"/>
              <a:t>PVSCell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Y level which have most triangle count</a:t>
            </a:r>
          </a:p>
          <a:p>
            <a:pPr lvl="1"/>
            <a:r>
              <a:rPr lang="en-US" altLang="zh-CN" dirty="0" smtClean="0"/>
              <a:t>Delay unload</a:t>
            </a:r>
          </a:p>
          <a:p>
            <a:pPr lvl="1"/>
            <a:r>
              <a:rPr lang="en-US" altLang="zh-CN" dirty="0" smtClean="0"/>
              <a:t>Mark areas used by  current </a:t>
            </a:r>
            <a:r>
              <a:rPr lang="en-US" altLang="zh-CN" dirty="0" err="1" smtClean="0"/>
              <a:t>tomecollection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Streaming Integration</a:t>
            </a:r>
            <a:endParaRPr lang="zh-CN" altLang="en-US" dirty="0"/>
          </a:p>
        </p:txBody>
      </p:sp>
      <p:pic>
        <p:nvPicPr>
          <p:cNvPr id="4" name="Picture 3" descr="C:\Users\lizhiyang\Desktop\ScreenShot\Data-Integrate\Capture_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657600"/>
            <a:ext cx="4761564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queryPortalVisibility</a:t>
            </a:r>
            <a:r>
              <a:rPr lang="en-US" altLang="zh-CN" dirty="0" smtClean="0"/>
              <a:t> multi thread support</a:t>
            </a:r>
          </a:p>
          <a:p>
            <a:pPr lvl="1"/>
            <a:r>
              <a:rPr lang="en-US" altLang="zh-CN" dirty="0" smtClean="0"/>
              <a:t>Run on 2  worker threads</a:t>
            </a:r>
          </a:p>
          <a:p>
            <a:pPr lvl="1"/>
            <a:r>
              <a:rPr lang="en-US" altLang="zh-CN" dirty="0" smtClean="0"/>
              <a:t>Start task after camera update</a:t>
            </a:r>
          </a:p>
          <a:p>
            <a:pPr lvl="1"/>
            <a:r>
              <a:rPr lang="en-US" altLang="zh-CN" dirty="0" smtClean="0"/>
              <a:t>Wait task finish before rendering</a:t>
            </a:r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Query Integration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Visibility Check Optimization</a:t>
            </a:r>
          </a:p>
          <a:p>
            <a:pPr lvl="1"/>
            <a:r>
              <a:rPr lang="en-US" altLang="zh-CN" dirty="0" smtClean="0"/>
              <a:t>Visibility IDs</a:t>
            </a:r>
          </a:p>
          <a:p>
            <a:pPr lvl="2">
              <a:buNone/>
            </a:pPr>
            <a:r>
              <a:rPr lang="en-US" altLang="zh-CN" dirty="0" smtClean="0"/>
              <a:t>Map Id (X, Z, Index) to a 3D bit array(3, 3, 4096)</a:t>
            </a:r>
          </a:p>
          <a:p>
            <a:pPr lvl="1"/>
            <a:r>
              <a:rPr lang="en-US" altLang="zh-CN" dirty="0" err="1" smtClean="0"/>
              <a:t>Occlusionbuffer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No need to optimize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Query Integration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Conflict with render optimization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Issue</a:t>
            </a:r>
            <a:endParaRPr lang="zh-CN" altLang="en-US" dirty="0"/>
          </a:p>
        </p:txBody>
      </p:sp>
      <p:pic>
        <p:nvPicPr>
          <p:cNvPr id="4" name="Picture 3" descr="C:\Users\lizhiyang\Desktop\ScreenShot\Mesh-Break\Capture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438400"/>
            <a:ext cx="571666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Used in Game Engine</a:t>
            </a:r>
          </a:p>
          <a:p>
            <a:pPr lvl="1"/>
            <a:r>
              <a:rPr lang="en-US" altLang="zh-CN" dirty="0" smtClean="0"/>
              <a:t>UE4</a:t>
            </a:r>
          </a:p>
          <a:p>
            <a:pPr lvl="2"/>
            <a:r>
              <a:rPr lang="en-US" altLang="zh-CN" dirty="0" smtClean="0"/>
              <a:t>Use occlusion query, get query result in next frame. Objects may popping when camera rotate fast.</a:t>
            </a:r>
          </a:p>
          <a:p>
            <a:pPr lvl="2"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Occlusion Culling</a:t>
            </a:r>
            <a:endParaRPr lang="zh-CN" altLang="en-US" dirty="0"/>
          </a:p>
        </p:txBody>
      </p:sp>
      <p:pic>
        <p:nvPicPr>
          <p:cNvPr id="4" name="Picture 3" descr="u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3124200"/>
            <a:ext cx="5791200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Conflict with render optimization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Issue</a:t>
            </a:r>
            <a:endParaRPr lang="zh-CN" altLang="en-US" dirty="0"/>
          </a:p>
        </p:txBody>
      </p:sp>
      <p:pic>
        <p:nvPicPr>
          <p:cNvPr id="4" name="Picture 3" descr="C:\Users\lizhiyang\Desktop\ScreenShot\Mesh-Break\Capture_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38400"/>
            <a:ext cx="3657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lizhiyang\Desktop\ScreenShot\Mesh-Break\Capture_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438400"/>
            <a:ext cx="3733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Edge issue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Issue</a:t>
            </a:r>
            <a:endParaRPr lang="zh-CN" altLang="en-US" dirty="0"/>
          </a:p>
        </p:txBody>
      </p:sp>
      <p:pic>
        <p:nvPicPr>
          <p:cNvPr id="4" name="Picture 3" descr="C:\Users\lizhiyang\Desktop\ScreenShot\Old-New\2017041605471200-B55776599E26001C0DCAD1B74AA9536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133600"/>
            <a:ext cx="5562600" cy="364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Edge issue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Issue</a:t>
            </a:r>
            <a:endParaRPr lang="zh-CN" altLang="en-US" dirty="0"/>
          </a:p>
        </p:txBody>
      </p:sp>
      <p:pic>
        <p:nvPicPr>
          <p:cNvPr id="4" name="Picture 3" descr="C:\Users\lizhiyang\Desktop\ScreenShot\Old-New\2017041605472500-B55776599E26001C0DCAD1B74AA9536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362200"/>
            <a:ext cx="56774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Umbra’s bug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Issue</a:t>
            </a:r>
            <a:endParaRPr lang="zh-CN" altLang="en-US" dirty="0"/>
          </a:p>
        </p:txBody>
      </p:sp>
      <p:pic>
        <p:nvPicPr>
          <p:cNvPr id="2050" name="Picture 0" descr="position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209800"/>
            <a:ext cx="5371564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Umbra’s bug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Issue</a:t>
            </a:r>
            <a:endParaRPr lang="zh-CN" altLang="en-US" dirty="0"/>
          </a:p>
        </p:txBody>
      </p:sp>
      <p:pic>
        <p:nvPicPr>
          <p:cNvPr id="3074" name="Picture 1" descr="position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133600"/>
            <a:ext cx="5638800" cy="379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Cutscene</a:t>
            </a:r>
            <a:r>
              <a:rPr lang="en-US" altLang="zh-CN" dirty="0" smtClean="0"/>
              <a:t> issue</a:t>
            </a:r>
          </a:p>
          <a:p>
            <a:r>
              <a:rPr lang="en-US" altLang="zh-CN" dirty="0" smtClean="0"/>
              <a:t>Accuracy issue when camera is close to </a:t>
            </a:r>
            <a:r>
              <a:rPr lang="en-US" altLang="zh-CN" dirty="0" err="1" smtClean="0"/>
              <a:t>occluder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Issue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Compare between umbra on and off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pic>
        <p:nvPicPr>
          <p:cNvPr id="7" name="Picture 6" descr="C:\Users\lizhiyang\Desktop\2017041204100200-AAD809EAE7BBE85CA92CC94D5B98696D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362200"/>
            <a:ext cx="3886199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lizhiyang\Desktop\2017041204102600-AAD809EAE7BBE85CA92CC94D5B98696D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362200"/>
            <a:ext cx="411480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https://en.wikipedia.org/wiki/Umbra_(3D_technology_company)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https://support.umbra3d.com/hc/en-us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Used in Game Engine</a:t>
            </a:r>
          </a:p>
          <a:p>
            <a:pPr lvl="1"/>
            <a:r>
              <a:rPr lang="en-US" altLang="zh-CN" dirty="0" smtClean="0"/>
              <a:t>Snowdrop</a:t>
            </a:r>
          </a:p>
          <a:p>
            <a:pPr lvl="2"/>
            <a:r>
              <a:rPr lang="en-US" altLang="zh-CN" dirty="0" smtClean="0"/>
              <a:t>Use occlusion query. </a:t>
            </a:r>
            <a:r>
              <a:rPr lang="en-US" altLang="zh-CN" dirty="0" err="1" smtClean="0"/>
              <a:t>reproject</a:t>
            </a:r>
            <a:r>
              <a:rPr lang="en-US" altLang="zh-CN" dirty="0" smtClean="0"/>
              <a:t> depth buffer from previous frame. The performance is not stable when camera rotate fast.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Occlusion Culling</a:t>
            </a:r>
            <a:endParaRPr lang="zh-CN" altLang="en-US" dirty="0"/>
          </a:p>
        </p:txBody>
      </p:sp>
      <p:pic>
        <p:nvPicPr>
          <p:cNvPr id="4" name="Picture 3" descr="snowdr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3124200"/>
            <a:ext cx="5257800" cy="2951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Umbra is a graphics software technology company founded 2007 in Helsinki, Finland.</a:t>
            </a:r>
          </a:p>
          <a:p>
            <a:r>
              <a:rPr lang="it-IT" altLang="zh-CN" dirty="0" smtClean="0"/>
              <a:t>Umbra specializes in occlusion culling,</a:t>
            </a:r>
            <a:r>
              <a:rPr lang="en-US" altLang="zh-CN" dirty="0" smtClean="0"/>
              <a:t> visibility solution technology.</a:t>
            </a:r>
          </a:p>
          <a:p>
            <a:r>
              <a:rPr lang="it-IT" altLang="zh-CN" dirty="0" smtClean="0"/>
              <a:t>Umbra provides middleware for video games running on Windows, Linux, PlayStation 4, Xbox One, PlayStation 3, Xbox 360, handheld consoles, iOS, Wii U and other platforms.</a:t>
            </a:r>
          </a:p>
          <a:p>
            <a:r>
              <a:rPr lang="en-US" altLang="zh-CN" dirty="0" smtClean="0"/>
              <a:t>Umbra provides the occlusion culling system for Unity game engine since Unity 3 release</a:t>
            </a:r>
          </a:p>
          <a:p>
            <a:r>
              <a:rPr lang="en-US" altLang="zh-CN" dirty="0" smtClean="0"/>
              <a:t>Umbra is also available as a plug-in for Unreal Engine 3 and 4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Umbra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Original Data =&gt; Scene Data</a:t>
            </a:r>
          </a:p>
          <a:p>
            <a:r>
              <a:rPr lang="en-US" altLang="zh-CN" dirty="0" smtClean="0"/>
              <a:t>Scene Data =&gt; Tome Data</a:t>
            </a:r>
          </a:p>
          <a:p>
            <a:r>
              <a:rPr lang="en-US" altLang="zh-CN" dirty="0" smtClean="0"/>
              <a:t>Runtime Query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Umbra Pipeline</a:t>
            </a:r>
            <a:endParaRPr lang="zh-CN" altLang="en-US" dirty="0"/>
          </a:p>
        </p:txBody>
      </p:sp>
      <p:pic>
        <p:nvPicPr>
          <p:cNvPr id="4" name="Picture 3" descr="umbra pipe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3048000"/>
            <a:ext cx="6934200" cy="3085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API: Scene::</a:t>
            </a:r>
            <a:r>
              <a:rPr lang="en-US" altLang="zh-CN" dirty="0" err="1" smtClean="0"/>
              <a:t>insertObject</a:t>
            </a:r>
            <a:endParaRPr lang="en-US" altLang="zh-CN" dirty="0" smtClean="0"/>
          </a:p>
          <a:p>
            <a:r>
              <a:rPr lang="en-US" altLang="zh-CN" dirty="0" smtClean="0"/>
              <a:t>Main </a:t>
            </a:r>
            <a:r>
              <a:rPr lang="en-US" altLang="zh-CN" dirty="0" err="1" smtClean="0"/>
              <a:t>Params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Id: The object's user ID. User ID's are used to identify the object</a:t>
            </a:r>
          </a:p>
          <a:p>
            <a:pPr lvl="1"/>
            <a:r>
              <a:rPr lang="en-US" altLang="zh-CN" dirty="0" smtClean="0"/>
              <a:t>Flags: Bitmask of flags</a:t>
            </a:r>
          </a:p>
          <a:p>
            <a:pPr lvl="2"/>
            <a:r>
              <a:rPr lang="en-US" altLang="zh-CN" dirty="0" err="1" smtClean="0"/>
              <a:t>SceneObject</a:t>
            </a:r>
            <a:r>
              <a:rPr lang="en-US" altLang="zh-CN" dirty="0" smtClean="0"/>
              <a:t>::OCCLUDER</a:t>
            </a:r>
          </a:p>
          <a:p>
            <a:pPr lvl="2"/>
            <a:r>
              <a:rPr lang="en-US" altLang="zh-CN" dirty="0" err="1" smtClean="0"/>
              <a:t>SceneObject</a:t>
            </a:r>
            <a:r>
              <a:rPr lang="en-US" altLang="zh-CN" dirty="0" smtClean="0"/>
              <a:t>::TARGET</a:t>
            </a:r>
          </a:p>
          <a:p>
            <a:pPr lvl="2"/>
            <a:r>
              <a:rPr lang="en-US" altLang="zh-CN" dirty="0" err="1" smtClean="0"/>
              <a:t>SceneObject</a:t>
            </a:r>
            <a:r>
              <a:rPr lang="en-US" altLang="zh-CN" dirty="0" smtClean="0"/>
              <a:t>::GATE</a:t>
            </a:r>
          </a:p>
          <a:p>
            <a:pPr lvl="2"/>
            <a:r>
              <a:rPr lang="en-US" altLang="zh-CN" dirty="0" err="1" smtClean="0"/>
              <a:t>SceneObject</a:t>
            </a:r>
            <a:r>
              <a:rPr lang="en-US" altLang="zh-CN" dirty="0" smtClean="0"/>
              <a:t>::VOLUME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Original Data =&gt; Scene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API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</a:p>
          <a:p>
            <a:pPr>
              <a:buNone/>
            </a:pPr>
            <a:r>
              <a:rPr lang="en-US" altLang="zh-CN" sz="1400" dirty="0" smtClean="0"/>
              <a:t>    </a:t>
            </a:r>
            <a:r>
              <a:rPr lang="en-US" altLang="zh-CN" sz="2000" dirty="0" smtClean="0"/>
              <a:t>Computation* computation = </a:t>
            </a:r>
            <a:r>
              <a:rPr lang="en-US" altLang="zh-CN" sz="2000" dirty="0" err="1" smtClean="0"/>
              <a:t>LocalComputation</a:t>
            </a:r>
            <a:r>
              <a:rPr lang="en-US" altLang="zh-CN" sz="2000" dirty="0" smtClean="0"/>
              <a:t>::create(</a:t>
            </a:r>
            <a:r>
              <a:rPr lang="en-US" altLang="zh-CN" sz="2000" dirty="0" err="1" smtClean="0"/>
              <a:t>localParams</a:t>
            </a:r>
            <a:r>
              <a:rPr lang="en-US" altLang="zh-CN" sz="2000" dirty="0" smtClean="0"/>
              <a:t>);</a:t>
            </a:r>
          </a:p>
          <a:p>
            <a:pPr>
              <a:buNone/>
            </a:pPr>
            <a:r>
              <a:rPr lang="en-US" altLang="zh-CN" sz="2000" dirty="0" smtClean="0"/>
              <a:t>     Computation::Result </a:t>
            </a:r>
            <a:r>
              <a:rPr lang="en-US" altLang="zh-CN" sz="2000" dirty="0" err="1" smtClean="0"/>
              <a:t>result</a:t>
            </a:r>
            <a:r>
              <a:rPr lang="en-US" altLang="zh-CN" sz="2000" dirty="0" smtClean="0"/>
              <a:t> = computation-&gt;</a:t>
            </a:r>
            <a:r>
              <a:rPr lang="en-US" altLang="zh-CN" sz="2000" dirty="0" err="1" smtClean="0"/>
              <a:t>waitForResult</a:t>
            </a:r>
            <a:r>
              <a:rPr lang="en-US" altLang="zh-CN" sz="2000" dirty="0" smtClean="0"/>
              <a:t>();</a:t>
            </a:r>
          </a:p>
          <a:p>
            <a:r>
              <a:rPr lang="en-US" altLang="zh-CN" dirty="0" smtClean="0"/>
              <a:t>Main </a:t>
            </a:r>
            <a:r>
              <a:rPr lang="en-US" altLang="zh-CN" dirty="0" err="1" smtClean="0"/>
              <a:t>Params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err="1" smtClean="0"/>
              <a:t>ComputationParams</a:t>
            </a:r>
            <a:r>
              <a:rPr lang="en-US" altLang="zh-CN" dirty="0" smtClean="0"/>
              <a:t>::COLLISION_RADIUS</a:t>
            </a:r>
          </a:p>
          <a:p>
            <a:pPr lvl="1"/>
            <a:r>
              <a:rPr lang="en-US" altLang="zh-CN" dirty="0" err="1" smtClean="0"/>
              <a:t>ComputationParams</a:t>
            </a:r>
            <a:r>
              <a:rPr lang="en-US" altLang="zh-CN" dirty="0" smtClean="0"/>
              <a:t>::SMALLEST_HOLE</a:t>
            </a:r>
          </a:p>
          <a:p>
            <a:pPr lvl="1"/>
            <a:r>
              <a:rPr lang="en-US" altLang="zh-CN" dirty="0" err="1" smtClean="0"/>
              <a:t>ComputationParams</a:t>
            </a:r>
            <a:r>
              <a:rPr lang="en-US" altLang="zh-CN" dirty="0" smtClean="0"/>
              <a:t>::SMALLEST_OCCLUDER</a:t>
            </a:r>
          </a:p>
          <a:p>
            <a:pPr lvl="1"/>
            <a:r>
              <a:rPr lang="en-US" altLang="zh-CN" dirty="0" err="1" smtClean="0"/>
              <a:t>ComputationParams</a:t>
            </a:r>
            <a:r>
              <a:rPr lang="en-US" altLang="zh-CN" dirty="0" smtClean="0"/>
              <a:t>:: BACKFACE_LIMIT</a:t>
            </a:r>
          </a:p>
          <a:p>
            <a:pPr lvl="1"/>
            <a:r>
              <a:rPr lang="en-US" altLang="zh-CN" dirty="0" err="1" smtClean="0"/>
              <a:t>ComputationParams</a:t>
            </a:r>
            <a:r>
              <a:rPr lang="en-US" altLang="zh-CN" dirty="0" smtClean="0"/>
              <a:t>:: OUTPUT_FLAGS</a:t>
            </a:r>
          </a:p>
          <a:p>
            <a:pPr lvl="2"/>
            <a:r>
              <a:rPr lang="en-US" altLang="zh-CN" dirty="0" err="1" smtClean="0"/>
              <a:t>ComputationParams</a:t>
            </a:r>
            <a:r>
              <a:rPr lang="en-US" altLang="zh-CN" dirty="0" smtClean="0"/>
              <a:t>::DATA_TOME_MATCH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Data =&gt; Tome Data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4509</TotalTime>
  <Words>764</Words>
  <Application>Microsoft Office PowerPoint</Application>
  <PresentationFormat>On-screen Show (4:3)</PresentationFormat>
  <Paragraphs>205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Paper</vt:lpstr>
      <vt:lpstr>Occlusion Culling with Umbra</vt:lpstr>
      <vt:lpstr>Occlusion Culling</vt:lpstr>
      <vt:lpstr>Occlusion Culling</vt:lpstr>
      <vt:lpstr>Occlusion Culling</vt:lpstr>
      <vt:lpstr>Occlusion Culling</vt:lpstr>
      <vt:lpstr>Umbra</vt:lpstr>
      <vt:lpstr>Umbra Pipeline</vt:lpstr>
      <vt:lpstr>Original Data =&gt; Scene Data</vt:lpstr>
      <vt:lpstr>Scene Data =&gt; Tome Data</vt:lpstr>
      <vt:lpstr>Runtime Query</vt:lpstr>
      <vt:lpstr>Runtime Query</vt:lpstr>
      <vt:lpstr>TomeCollection</vt:lpstr>
      <vt:lpstr>TomeCollection</vt:lpstr>
      <vt:lpstr>TomeCollection</vt:lpstr>
      <vt:lpstr>TomeCollection</vt:lpstr>
      <vt:lpstr>TomeCollection</vt:lpstr>
      <vt:lpstr>TomeCollection</vt:lpstr>
      <vt:lpstr>TomeCollection</vt:lpstr>
      <vt:lpstr>TomeCollection</vt:lpstr>
      <vt:lpstr>TomeCollection</vt:lpstr>
      <vt:lpstr>TomeCollection</vt:lpstr>
      <vt:lpstr>Integrate to L.A.Noire</vt:lpstr>
      <vt:lpstr>Integrate to L.A.Noire</vt:lpstr>
      <vt:lpstr>Integrate to L.A.Noire</vt:lpstr>
      <vt:lpstr>Integrate to L.A.Noire</vt:lpstr>
      <vt:lpstr>Integrate to L.A.Noire</vt:lpstr>
      <vt:lpstr>Integrate to L.A.Noire</vt:lpstr>
      <vt:lpstr>Data Integration</vt:lpstr>
      <vt:lpstr>Data Integration</vt:lpstr>
      <vt:lpstr>Data Integration</vt:lpstr>
      <vt:lpstr>Data Integration</vt:lpstr>
      <vt:lpstr>Data Integration</vt:lpstr>
      <vt:lpstr>Streaming Integration</vt:lpstr>
      <vt:lpstr>Streaming Integration</vt:lpstr>
      <vt:lpstr>Streaming Integration</vt:lpstr>
      <vt:lpstr>Streaming Integration</vt:lpstr>
      <vt:lpstr>Query Integration</vt:lpstr>
      <vt:lpstr>Query Integration</vt:lpstr>
      <vt:lpstr>Other Issue</vt:lpstr>
      <vt:lpstr>Other Issue</vt:lpstr>
      <vt:lpstr>Other Issue</vt:lpstr>
      <vt:lpstr>Other Issue</vt:lpstr>
      <vt:lpstr>Other Issue</vt:lpstr>
      <vt:lpstr>Other Issue</vt:lpstr>
      <vt:lpstr>Other Issue</vt:lpstr>
      <vt:lpstr>Conclusion</vt:lpstr>
      <vt:lpstr>Reference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Umbra</dc:title>
  <dc:creator>Zhang Heng_a</dc:creator>
  <cp:lastModifiedBy>zhangheng_a</cp:lastModifiedBy>
  <cp:revision>195</cp:revision>
  <dcterms:created xsi:type="dcterms:W3CDTF">2006-08-16T00:00:00Z</dcterms:created>
  <dcterms:modified xsi:type="dcterms:W3CDTF">2018-03-19T09:56:10Z</dcterms:modified>
</cp:coreProperties>
</file>